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349" r:id="rId3"/>
    <p:sldId id="350" r:id="rId4"/>
    <p:sldId id="353" r:id="rId5"/>
    <p:sldId id="352" r:id="rId6"/>
    <p:sldId id="354" r:id="rId7"/>
    <p:sldId id="351" r:id="rId8"/>
    <p:sldId id="356" r:id="rId9"/>
    <p:sldId id="355" r:id="rId10"/>
    <p:sldId id="347" r:id="rId11"/>
    <p:sldId id="357" r:id="rId12"/>
    <p:sldId id="362" r:id="rId13"/>
    <p:sldId id="361" r:id="rId14"/>
    <p:sldId id="360" r:id="rId15"/>
    <p:sldId id="363" r:id="rId16"/>
    <p:sldId id="359" r:id="rId1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38" autoAdjust="0"/>
    <p:restoredTop sz="93088" autoAdjust="0"/>
  </p:normalViewPr>
  <p:slideViewPr>
    <p:cSldViewPr>
      <p:cViewPr varScale="1">
        <p:scale>
          <a:sx n="111" d="100"/>
          <a:sy n="111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C6FEBE-0C37-4F89-9F60-431B203E4144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A0F8D1-EA13-4779-B3C0-5FDC17ACD7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15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5F06FE-3F5C-4BFE-9E7C-3B013F368C25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AB0D2-7846-4316-B404-5DD1F65DE6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29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7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41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8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9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9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5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6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90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41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9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BEF6-2E2C-4618-860B-3A2A3239C450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0E7-FCDD-4B7C-B80A-7B6D84D911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7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2.jp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8B57D77-441D-4A2A-A323-4235BC2133F8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4" name="3 CuadroTexto"/>
            <p:cNvSpPr txBox="1"/>
            <p:nvPr/>
          </p:nvSpPr>
          <p:spPr>
            <a:xfrm>
              <a:off x="0" y="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endParaRPr lang="es-MX" dirty="0"/>
            </a:p>
          </p:txBody>
        </p:sp>
        <p:pic>
          <p:nvPicPr>
            <p:cNvPr id="1026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2139CCF7-EC56-4CB7-9668-A1B26F044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4 Rectángulo">
            <a:extLst>
              <a:ext uri="{FF2B5EF4-FFF2-40B4-BE49-F238E27FC236}">
                <a16:creationId xmlns:a16="http://schemas.microsoft.com/office/drawing/2014/main" id="{382A87E6-93DF-40BE-930F-816B402FBDFA}"/>
              </a:ext>
            </a:extLst>
          </p:cNvPr>
          <p:cNvSpPr/>
          <p:nvPr/>
        </p:nvSpPr>
        <p:spPr>
          <a:xfrm>
            <a:off x="647564" y="2028617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400" b="1" dirty="0"/>
              <a:t>Dirección General de Bibliotecas y Fomento Editorial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Fomento a la lectura y el libro</a:t>
            </a:r>
          </a:p>
        </p:txBody>
      </p:sp>
    </p:spTree>
    <p:extLst>
      <p:ext uri="{BB962C8B-B14F-4D97-AF65-F5344CB8AC3E}">
        <p14:creationId xmlns:p14="http://schemas.microsoft.com/office/powerpoint/2010/main" val="11014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842442" y="134076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u="sng" dirty="0"/>
              <a:t>Salas de Lectura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Hasta 2018 había </a:t>
            </a:r>
            <a:r>
              <a:rPr lang="es-MX" b="1" u="sng" dirty="0"/>
              <a:t>50</a:t>
            </a:r>
            <a:r>
              <a:rPr lang="es-MX" dirty="0"/>
              <a:t> salas de lectura registradas activas y para el cierre del 2019 se cuenta con </a:t>
            </a:r>
            <a:r>
              <a:rPr lang="es-MX" b="1" u="sng" dirty="0"/>
              <a:t>78</a:t>
            </a:r>
            <a:r>
              <a:rPr lang="es-MX" dirty="0"/>
              <a:t>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Por primera vez se trabaja en círculos de lectura para jóvenes en una alianza con la Secretaría de Educación Pública a través del sistema COBAEH, iniciando con </a:t>
            </a:r>
            <a:r>
              <a:rPr lang="es-MX" b="1" u="sng" dirty="0"/>
              <a:t>33</a:t>
            </a:r>
            <a:r>
              <a:rPr lang="es-MX" dirty="0"/>
              <a:t> planteles.</a:t>
            </a:r>
          </a:p>
        </p:txBody>
      </p:sp>
      <p:pic>
        <p:nvPicPr>
          <p:cNvPr id="4" name="Imagen 3" descr="Un grupo de hombres con traje formal&#10;&#10;Descripción generada automáticamente">
            <a:extLst>
              <a:ext uri="{FF2B5EF4-FFF2-40B4-BE49-F238E27FC236}">
                <a16:creationId xmlns:a16="http://schemas.microsoft.com/office/drawing/2014/main" id="{D50EBE98-4A88-4C5E-AF0A-2A203DBA3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3717032"/>
            <a:ext cx="3779912" cy="25199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39A3BAD-34D2-40F5-82EE-B991C1803F20}"/>
              </a:ext>
            </a:extLst>
          </p:cNvPr>
          <p:cNvSpPr/>
          <p:nvPr/>
        </p:nvSpPr>
        <p:spPr>
          <a:xfrm>
            <a:off x="846659" y="3717032"/>
            <a:ext cx="3544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Se diversificó el objetivo de la formación de lectores, ya que además de medidores de lectura se ha ampliado a bibliotecarios y monitores en bachillerato.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círculos de lectura han iniciado en 33 planteles beneficiando a 827 alumnos. Se entregaron 627 libros para apoyar estos círculos lectores en los 33 planteles.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95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842442" y="148478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Mediante jornadas de animación a la lectura se visitan diferentes espacios en municipios, tan solo en 2019 se cubrieron </a:t>
            </a:r>
            <a:r>
              <a:rPr lang="es-MX" b="1" u="sng" dirty="0"/>
              <a:t>23</a:t>
            </a:r>
            <a:r>
              <a:rPr lang="es-MX" dirty="0"/>
              <a:t> municipios.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971600" y="2697757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magen que contiene persona, gente, grupo, comida&#10;&#10;Descripción generada automáticamente">
            <a:extLst>
              <a:ext uri="{FF2B5EF4-FFF2-40B4-BE49-F238E27FC236}">
                <a16:creationId xmlns:a16="http://schemas.microsoft.com/office/drawing/2014/main" id="{0A55EACA-515C-4189-B3C4-05DC6BFFF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04" y="2685113"/>
            <a:ext cx="2493299" cy="1607983"/>
          </a:xfrm>
          <a:prstGeom prst="rect">
            <a:avLst/>
          </a:prstGeom>
        </p:spPr>
      </p:pic>
      <p:pic>
        <p:nvPicPr>
          <p:cNvPr id="7" name="Imagen 6" descr="Imagen que contiene persona, niño, grupo, tabla&#10;&#10;Descripción generada automáticamente">
            <a:extLst>
              <a:ext uri="{FF2B5EF4-FFF2-40B4-BE49-F238E27FC236}">
                <a16:creationId xmlns:a16="http://schemas.microsoft.com/office/drawing/2014/main" id="{EB62D997-714C-4568-96B6-0EBD276B48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5"/>
          <a:stretch/>
        </p:blipFill>
        <p:spPr>
          <a:xfrm>
            <a:off x="3488212" y="4555598"/>
            <a:ext cx="2493299" cy="1896404"/>
          </a:xfrm>
          <a:prstGeom prst="rect">
            <a:avLst/>
          </a:prstGeom>
        </p:spPr>
      </p:pic>
      <p:pic>
        <p:nvPicPr>
          <p:cNvPr id="12" name="Imagen 11" descr="Imagen que contiene persona, grupo, interior, tabla&#10;&#10;Descripción generada automáticamente">
            <a:extLst>
              <a:ext uri="{FF2B5EF4-FFF2-40B4-BE49-F238E27FC236}">
                <a16:creationId xmlns:a16="http://schemas.microsoft.com/office/drawing/2014/main" id="{A12B6BBE-6032-4A34-8437-5EC590156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23" y="2681532"/>
            <a:ext cx="2493299" cy="1611564"/>
          </a:xfrm>
          <a:prstGeom prst="rect">
            <a:avLst/>
          </a:prstGeom>
        </p:spPr>
      </p:pic>
      <p:pic>
        <p:nvPicPr>
          <p:cNvPr id="14" name="Imagen 13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445BEE28-1405-4462-AC22-656A6A7EE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03" y="4551506"/>
            <a:ext cx="2493299" cy="18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647564" y="114893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Tiene por objeto propiciar el encuentro entre el público, la lectura y los libros. Brindar actividades en diversos espacios: Bibliotecas municipales y comunitarias, Centros Culturales y Museos, además de espacios públicos, como plazas, casas de cultura, y demás espacios en municipios.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6826998" y="2711009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magen que contiene persona, interior, grupo, gente&#10;&#10;Descripción generada automáticamente">
            <a:extLst>
              <a:ext uri="{FF2B5EF4-FFF2-40B4-BE49-F238E27FC236}">
                <a16:creationId xmlns:a16="http://schemas.microsoft.com/office/drawing/2014/main" id="{5084C9CE-80C3-43B9-A633-2B5056C37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83" y="4436122"/>
            <a:ext cx="2590304" cy="1942728"/>
          </a:xfrm>
          <a:prstGeom prst="rect">
            <a:avLst/>
          </a:prstGeom>
        </p:spPr>
      </p:pic>
      <p:pic>
        <p:nvPicPr>
          <p:cNvPr id="7" name="Imagen 6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243A73D9-F251-445D-A125-EA7D40601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" y="4436122"/>
            <a:ext cx="3331890" cy="1874188"/>
          </a:xfrm>
          <a:prstGeom prst="rect">
            <a:avLst/>
          </a:prstGeom>
        </p:spPr>
      </p:pic>
      <p:pic>
        <p:nvPicPr>
          <p:cNvPr id="12" name="Imagen 11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1ECDEE0A-87AE-4588-AF95-22AE3834E9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" y="2864954"/>
            <a:ext cx="3331890" cy="1428142"/>
          </a:xfrm>
          <a:prstGeom prst="rect">
            <a:avLst/>
          </a:prstGeom>
        </p:spPr>
      </p:pic>
      <p:pic>
        <p:nvPicPr>
          <p:cNvPr id="14" name="Imagen 13" descr="Un grupo de personas en una estación&#10;&#10;Descripción generada automáticamente">
            <a:extLst>
              <a:ext uri="{FF2B5EF4-FFF2-40B4-BE49-F238E27FC236}">
                <a16:creationId xmlns:a16="http://schemas.microsoft.com/office/drawing/2014/main" id="{B04274EB-5637-4CA3-9B07-424BE8A6DB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0" b="25422"/>
          <a:stretch/>
        </p:blipFill>
        <p:spPr>
          <a:xfrm>
            <a:off x="4014788" y="2864954"/>
            <a:ext cx="2610924" cy="14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842442" y="148478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Mediante jornadas de animación a la lectura se visitan diferentes espacios en municipios, tan solo en 2019 se cubrieron </a:t>
            </a:r>
            <a:r>
              <a:rPr lang="es-MX" b="1" u="sng" dirty="0"/>
              <a:t>23</a:t>
            </a:r>
            <a:r>
              <a:rPr lang="es-MX" dirty="0"/>
              <a:t> municipios.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3852266" y="2685113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magen que contiene persona, interior, grupo, gente&#10;&#10;Descripción generada automáticamente">
            <a:extLst>
              <a:ext uri="{FF2B5EF4-FFF2-40B4-BE49-F238E27FC236}">
                <a16:creationId xmlns:a16="http://schemas.microsoft.com/office/drawing/2014/main" id="{FE63D6F1-EE69-494E-B2D2-BD83513D9F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-144"/>
          <a:stretch/>
        </p:blipFill>
        <p:spPr>
          <a:xfrm>
            <a:off x="5776841" y="2838075"/>
            <a:ext cx="3077255" cy="1934393"/>
          </a:xfrm>
          <a:prstGeom prst="rect">
            <a:avLst/>
          </a:prstGeom>
        </p:spPr>
      </p:pic>
      <p:pic>
        <p:nvPicPr>
          <p:cNvPr id="7" name="Imagen 6" descr="Imagen que contiene persona, interior, joven, hombre&#10;&#10;Descripción generada automáticamente">
            <a:extLst>
              <a:ext uri="{FF2B5EF4-FFF2-40B4-BE49-F238E27FC236}">
                <a16:creationId xmlns:a16="http://schemas.microsoft.com/office/drawing/2014/main" id="{3F07E665-5B68-4FA7-B027-1F590405BC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 b="22359"/>
          <a:stretch/>
        </p:blipFill>
        <p:spPr>
          <a:xfrm>
            <a:off x="1229580" y="2857476"/>
            <a:ext cx="2319181" cy="1914992"/>
          </a:xfrm>
          <a:prstGeom prst="rect">
            <a:avLst/>
          </a:prstGeom>
        </p:spPr>
      </p:pic>
      <p:pic>
        <p:nvPicPr>
          <p:cNvPr id="12" name="Imagen 11" descr="Un grupo de personas sentadas en un auditorio&#10;&#10;Descripción generada automáticamente">
            <a:extLst>
              <a:ext uri="{FF2B5EF4-FFF2-40B4-BE49-F238E27FC236}">
                <a16:creationId xmlns:a16="http://schemas.microsoft.com/office/drawing/2014/main" id="{0B0052F5-1C39-4AA4-B04B-FA1E6A21DA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8513"/>
          <a:stretch/>
        </p:blipFill>
        <p:spPr>
          <a:xfrm>
            <a:off x="842442" y="4969281"/>
            <a:ext cx="2706319" cy="1582413"/>
          </a:xfrm>
          <a:prstGeom prst="rect">
            <a:avLst/>
          </a:prstGeom>
        </p:spPr>
      </p:pic>
      <p:pic>
        <p:nvPicPr>
          <p:cNvPr id="14" name="Imagen 13" descr="Imagen que contiene persona, interior, gente, techo&#10;&#10;Descripción generada automáticamente">
            <a:extLst>
              <a:ext uri="{FF2B5EF4-FFF2-40B4-BE49-F238E27FC236}">
                <a16:creationId xmlns:a16="http://schemas.microsoft.com/office/drawing/2014/main" id="{93CACB47-8ABD-4845-9059-55319C498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 b="10702"/>
          <a:stretch/>
        </p:blipFill>
        <p:spPr>
          <a:xfrm>
            <a:off x="5776841" y="4940402"/>
            <a:ext cx="3077255" cy="15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395536" y="1052736"/>
            <a:ext cx="8352928" cy="181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Jornadas de Animación a la Lectura “Lecturas Viajeras” llegaron a 23 municipios, en las que se diversificaron actividades (talleres de lecto-escritura, cuenta cuentos, círculos de lectura, lectura en voz alta y cine debate, entre otras), dirigidas a niñas, niños y adolescentes, principalmente. Estas Lecturas viajan al interior del estado.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899592" y="2889922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Un grupo de personas en una tienda&#10;&#10;Descripción generada automáticamente">
            <a:extLst>
              <a:ext uri="{FF2B5EF4-FFF2-40B4-BE49-F238E27FC236}">
                <a16:creationId xmlns:a16="http://schemas.microsoft.com/office/drawing/2014/main" id="{BBCCEAEB-1DDD-4D86-8634-229680D5B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337" r="1963" b="2722"/>
          <a:stretch/>
        </p:blipFill>
        <p:spPr>
          <a:xfrm>
            <a:off x="5580112" y="4852397"/>
            <a:ext cx="3424300" cy="1837195"/>
          </a:xfrm>
          <a:prstGeom prst="rect">
            <a:avLst/>
          </a:prstGeom>
        </p:spPr>
      </p:pic>
      <p:pic>
        <p:nvPicPr>
          <p:cNvPr id="7" name="Imagen 6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B5349139-5D20-4414-BBA6-2814F452AD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r="24866" b="14388"/>
          <a:stretch/>
        </p:blipFill>
        <p:spPr>
          <a:xfrm>
            <a:off x="2915816" y="5141641"/>
            <a:ext cx="2512798" cy="1547951"/>
          </a:xfrm>
          <a:prstGeom prst="rect">
            <a:avLst/>
          </a:prstGeom>
        </p:spPr>
      </p:pic>
      <p:pic>
        <p:nvPicPr>
          <p:cNvPr id="12" name="Imagen 11" descr="Un grupo de personas en un evento&#10;&#10;Descripción generada automáticamente">
            <a:extLst>
              <a:ext uri="{FF2B5EF4-FFF2-40B4-BE49-F238E27FC236}">
                <a16:creationId xmlns:a16="http://schemas.microsoft.com/office/drawing/2014/main" id="{5493EB78-186B-48D6-92E5-C55A572D48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1" r="32302"/>
          <a:stretch/>
        </p:blipFill>
        <p:spPr>
          <a:xfrm>
            <a:off x="2906663" y="3059213"/>
            <a:ext cx="3024336" cy="1693179"/>
          </a:xfrm>
          <a:prstGeom prst="rect">
            <a:avLst/>
          </a:prstGeom>
        </p:spPr>
      </p:pic>
      <p:pic>
        <p:nvPicPr>
          <p:cNvPr id="14" name="Imagen 13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0956F0ED-181E-4F84-ADF5-95FEADF0DA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14749"/>
          <a:stretch/>
        </p:blipFill>
        <p:spPr>
          <a:xfrm>
            <a:off x="6160738" y="2842072"/>
            <a:ext cx="2843674" cy="19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683568" y="1279211"/>
            <a:ext cx="8165928" cy="15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todos aquellos espacios comunitarios de lectura que dirigen mediadores de lectura voluntarios del estado, esto a partir del Programa Nacional de Salas de Lectura, que su operación en la entidad tiene poco más de 20 años.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7092280" y="2780928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magen que contiene computadora, tabla&#10;&#10;Descripción generada automáticamente">
            <a:extLst>
              <a:ext uri="{FF2B5EF4-FFF2-40B4-BE49-F238E27FC236}">
                <a16:creationId xmlns:a16="http://schemas.microsoft.com/office/drawing/2014/main" id="{2F9DF79F-B375-4961-B04B-C21711E38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-49" r="9063" b="643"/>
          <a:stretch/>
        </p:blipFill>
        <p:spPr>
          <a:xfrm>
            <a:off x="842442" y="2836317"/>
            <a:ext cx="1474407" cy="1836386"/>
          </a:xfrm>
          <a:prstGeom prst="rect">
            <a:avLst/>
          </a:prstGeom>
        </p:spPr>
      </p:pic>
      <p:pic>
        <p:nvPicPr>
          <p:cNvPr id="7" name="Imagen 6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39F2B290-3AA3-427F-9961-2343D0A11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7"/>
          <a:stretch/>
        </p:blipFill>
        <p:spPr>
          <a:xfrm>
            <a:off x="2477886" y="2836317"/>
            <a:ext cx="4505976" cy="1886499"/>
          </a:xfrm>
          <a:prstGeom prst="rect">
            <a:avLst/>
          </a:prstGeom>
        </p:spPr>
      </p:pic>
      <p:pic>
        <p:nvPicPr>
          <p:cNvPr id="12" name="Imagen 11" descr="Imagen que contiene exterior, persona, banca, laptop&#10;&#10;Descripción generada automáticamente">
            <a:extLst>
              <a:ext uri="{FF2B5EF4-FFF2-40B4-BE49-F238E27FC236}">
                <a16:creationId xmlns:a16="http://schemas.microsoft.com/office/drawing/2014/main" id="{2E831045-ADD5-43A9-BF95-A1D137B3CA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4276" r="16025" b="8964"/>
          <a:stretch/>
        </p:blipFill>
        <p:spPr>
          <a:xfrm flipH="1">
            <a:off x="842441" y="4861343"/>
            <a:ext cx="1474407" cy="1855592"/>
          </a:xfrm>
          <a:prstGeom prst="rect">
            <a:avLst/>
          </a:prstGeom>
        </p:spPr>
      </p:pic>
      <p:pic>
        <p:nvPicPr>
          <p:cNvPr id="14" name="Imagen 13" descr="Imagen que contiene edificio, persona, exterior, gente&#10;&#10;Descripción generada automáticamente">
            <a:extLst>
              <a:ext uri="{FF2B5EF4-FFF2-40B4-BE49-F238E27FC236}">
                <a16:creationId xmlns:a16="http://schemas.microsoft.com/office/drawing/2014/main" id="{5410A2C9-7F02-42EC-BC8C-6471C4F93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45538"/>
          <a:stretch/>
        </p:blipFill>
        <p:spPr>
          <a:xfrm>
            <a:off x="2477886" y="4889233"/>
            <a:ext cx="4505976" cy="1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842442" y="14847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Animación a la lectura</a:t>
            </a:r>
          </a:p>
          <a:p>
            <a:pPr algn="just"/>
            <a:endParaRPr lang="es-MX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6DAE16-EC34-418B-B32A-5A5C1F5B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625962" y="2388335"/>
            <a:ext cx="1757216" cy="388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CBAC67E3-4A19-42FE-B60E-A678A2BD4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25" y="2044711"/>
            <a:ext cx="2784309" cy="2088232"/>
          </a:xfrm>
          <a:prstGeom prst="rect">
            <a:avLst/>
          </a:prstGeom>
        </p:spPr>
      </p:pic>
      <p:pic>
        <p:nvPicPr>
          <p:cNvPr id="7" name="Imagen 6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868B731F-3EB3-475C-ACEE-9F055E556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25" y="4424756"/>
            <a:ext cx="2784309" cy="2088232"/>
          </a:xfrm>
          <a:prstGeom prst="rect">
            <a:avLst/>
          </a:prstGeom>
        </p:spPr>
      </p:pic>
      <p:pic>
        <p:nvPicPr>
          <p:cNvPr id="12" name="Imagen 11" descr="Imagen que contiene persona, grupo, interior, tabla&#10;&#10;Descripción generada automáticamente">
            <a:extLst>
              <a:ext uri="{FF2B5EF4-FFF2-40B4-BE49-F238E27FC236}">
                <a16:creationId xmlns:a16="http://schemas.microsoft.com/office/drawing/2014/main" id="{8181327C-8592-40B2-8CC4-2FBA8ABB9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9" y="2060848"/>
            <a:ext cx="2784308" cy="2088232"/>
          </a:xfrm>
          <a:prstGeom prst="rect">
            <a:avLst/>
          </a:prstGeom>
        </p:spPr>
      </p:pic>
      <p:pic>
        <p:nvPicPr>
          <p:cNvPr id="14" name="Imagen 13" descr="Imagen que contiene persona, gente, grupo, comida&#10;&#10;Descripción generada automáticamente">
            <a:extLst>
              <a:ext uri="{FF2B5EF4-FFF2-40B4-BE49-F238E27FC236}">
                <a16:creationId xmlns:a16="http://schemas.microsoft.com/office/drawing/2014/main" id="{C93D00EC-45FE-46FA-B9E1-9871055B46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6" y="4424756"/>
            <a:ext cx="33299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A39431-8DF1-4E1A-BD68-48946A76E9F6}"/>
              </a:ext>
            </a:extLst>
          </p:cNvPr>
          <p:cNvSpPr/>
          <p:nvPr/>
        </p:nvSpPr>
        <p:spPr>
          <a:xfrm>
            <a:off x="4067944" y="1227564"/>
            <a:ext cx="45365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En 2019 se logró un incremento importante en recursos para las acciones de Fomento a Lectura. Se fortalecieron las líneas programáticas: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Jornadas de animación a la lectura,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Salas de Lectura,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Formación y capacitación,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Adquisición de libros para salas y círculos de lectura,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Adquisición de materiales de lectura.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Estas acciones beneficiaron a más de </a:t>
            </a:r>
            <a:r>
              <a:rPr lang="es-MX" sz="1600" b="1" u="sng" dirty="0"/>
              <a:t>26</a:t>
            </a:r>
            <a:r>
              <a:rPr lang="es-MX" sz="1600" dirty="0"/>
              <a:t> mil personas mediante </a:t>
            </a:r>
            <a:r>
              <a:rPr lang="es-MX" sz="1600" b="1" u="sng" dirty="0"/>
              <a:t>185</a:t>
            </a:r>
            <a:r>
              <a:rPr lang="es-MX" sz="1600" dirty="0"/>
              <a:t> actividades</a:t>
            </a:r>
          </a:p>
        </p:txBody>
      </p:sp>
      <p:pic>
        <p:nvPicPr>
          <p:cNvPr id="6" name="Imagen 5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2700F73B-8170-47A6-86FE-2D5AF6DE9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5" y="143362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24EFE50C-327E-4814-9559-60920A2E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5" y="4293097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56589D31-AA38-47E2-9724-5248968C3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79812"/>
            <a:ext cx="3536974" cy="198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1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F2DB5CA3-98A7-442A-9B9E-2650E44CB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59" y="4365103"/>
            <a:ext cx="3923928" cy="220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44F39BFE-BAAD-40FF-BDEC-86D0E862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1" y="1899918"/>
            <a:ext cx="3923928" cy="227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2F5B21FB-1416-4753-A31C-645F4331D0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722" r="18779"/>
          <a:stretch/>
        </p:blipFill>
        <p:spPr>
          <a:xfrm>
            <a:off x="5806356" y="1337666"/>
            <a:ext cx="2366044" cy="523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1153155" y="1351965"/>
            <a:ext cx="3848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/>
              <a:t>Jornadas de animación a la lectura</a:t>
            </a:r>
          </a:p>
        </p:txBody>
      </p:sp>
    </p:spTree>
    <p:extLst>
      <p:ext uri="{BB962C8B-B14F-4D97-AF65-F5344CB8AC3E}">
        <p14:creationId xmlns:p14="http://schemas.microsoft.com/office/powerpoint/2010/main" val="51728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3220436" y="1268760"/>
            <a:ext cx="293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/>
              <a:t>Salas y círculos de Lectura</a:t>
            </a:r>
          </a:p>
        </p:txBody>
      </p:sp>
      <p:pic>
        <p:nvPicPr>
          <p:cNvPr id="4" name="Imagen 3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D3E9BCD2-E7E5-4554-8178-C0B49C111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5"/>
          <a:stretch/>
        </p:blipFill>
        <p:spPr>
          <a:xfrm>
            <a:off x="1927132" y="1819307"/>
            <a:ext cx="5508104" cy="232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Un 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09C949F8-E173-4672-8AFD-CC8C2ECC8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5" y="4299557"/>
            <a:ext cx="3478432" cy="236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Imagen que contiene persona, gente, hombre, tabla&#10;&#10;Descripción generada automáticamente">
            <a:extLst>
              <a:ext uri="{FF2B5EF4-FFF2-40B4-BE49-F238E27FC236}">
                <a16:creationId xmlns:a16="http://schemas.microsoft.com/office/drawing/2014/main" id="{CD8CC6AB-D295-4473-A918-02630AC66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03" y="4299557"/>
            <a:ext cx="3491879" cy="232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05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1455054" y="1351965"/>
            <a:ext cx="290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/>
              <a:t>Formación y Capacitación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3E97A5-C5A1-4106-8456-8551E9062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35" y="2507967"/>
            <a:ext cx="3513321" cy="351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 descr="Un grupo de personas posando delante de una multitud de gente&#10;&#10;Descripción generada automáticamente">
            <a:extLst>
              <a:ext uri="{FF2B5EF4-FFF2-40B4-BE49-F238E27FC236}">
                <a16:creationId xmlns:a16="http://schemas.microsoft.com/office/drawing/2014/main" id="{2713A60E-0863-4DA0-AC97-F3814B771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1" y="4005064"/>
            <a:ext cx="4161393" cy="263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Un grupo de personas en una biblioteca&#10;&#10;Descripción generada automáticamente">
            <a:extLst>
              <a:ext uri="{FF2B5EF4-FFF2-40B4-BE49-F238E27FC236}">
                <a16:creationId xmlns:a16="http://schemas.microsoft.com/office/drawing/2014/main" id="{AA7563B4-AD61-462F-BA98-3859A2C059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2"/>
          <a:stretch/>
        </p:blipFill>
        <p:spPr>
          <a:xfrm>
            <a:off x="626631" y="1846242"/>
            <a:ext cx="4161393" cy="199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79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323528" y="1160706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u="sng" dirty="0"/>
              <a:t>Formación y Capacitación</a:t>
            </a:r>
          </a:p>
          <a:p>
            <a:endParaRPr lang="es-MX" sz="2000" b="1" u="sng" dirty="0"/>
          </a:p>
          <a:p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efectuó el Diplomado en Mediación de Lectura, del cual se acreditan 27 nuevos mediadores de lectura avalados por la Universidad Autónoma Metropolitana.</a:t>
            </a:r>
            <a:endParaRPr lang="es-MX" sz="2000" b="1" u="sng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3E97A5-C5A1-4106-8456-8551E9062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0706"/>
            <a:ext cx="1548172" cy="154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4FDDBAD8-7153-4F26-982A-84BC6CD85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319"/>
            <a:ext cx="9144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4716016" y="1052780"/>
            <a:ext cx="37331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u="sng" dirty="0"/>
              <a:t>Formación y Capacitación</a:t>
            </a:r>
          </a:p>
          <a:p>
            <a:endParaRPr lang="es-MX" sz="2000" b="1" u="sng" dirty="0"/>
          </a:p>
          <a:p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primera vez se llevó a cabo un Encuentro Estatal de Mediadores de Lectura al que acudieron 61 mediadores y nuevos mediadores. </a:t>
            </a:r>
          </a:p>
          <a:p>
            <a:endParaRPr lang="es-MX" sz="2000" b="1" u="sng" dirty="0"/>
          </a:p>
        </p:txBody>
      </p:sp>
      <p:pic>
        <p:nvPicPr>
          <p:cNvPr id="3" name="Imagen 2" descr="Imagen que contiene interior, tabla, cuarto, silla&#10;&#10;Descripción generada automáticamente">
            <a:extLst>
              <a:ext uri="{FF2B5EF4-FFF2-40B4-BE49-F238E27FC236}">
                <a16:creationId xmlns:a16="http://schemas.microsoft.com/office/drawing/2014/main" id="{F219B7F4-49B5-41CC-B7C7-C1C050F1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4"/>
          <a:stretch/>
        </p:blipFill>
        <p:spPr>
          <a:xfrm>
            <a:off x="451019" y="1943009"/>
            <a:ext cx="3752990" cy="211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 descr="Un grupo de personas caminando en una estación&#10;&#10;Descripción generada automáticamente">
            <a:extLst>
              <a:ext uri="{FF2B5EF4-FFF2-40B4-BE49-F238E27FC236}">
                <a16:creationId xmlns:a16="http://schemas.microsoft.com/office/drawing/2014/main" id="{41B8FBFB-84BB-4ACA-81D7-9BAC9BBE0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r="8562"/>
          <a:stretch/>
        </p:blipFill>
        <p:spPr>
          <a:xfrm>
            <a:off x="451019" y="4365104"/>
            <a:ext cx="3752990" cy="214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A1FE6DD1-E04C-4D17-B924-F13C1121E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24640"/>
          <a:stretch/>
        </p:blipFill>
        <p:spPr>
          <a:xfrm>
            <a:off x="4572000" y="3429000"/>
            <a:ext cx="4120982" cy="314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3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267712" y="1253882"/>
            <a:ext cx="86085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/>
              <a:t>Adquisición de libros para salas y círculos de lectura</a:t>
            </a:r>
          </a:p>
          <a:p>
            <a:endParaRPr lang="es-MX" sz="2000" b="1" u="sng" dirty="0"/>
          </a:p>
          <a:p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entregaron 4916 libros a salas de lectura y círculos de lectura en bachilleratos.</a:t>
            </a:r>
          </a:p>
          <a:p>
            <a:endParaRPr lang="es-MX" sz="2000" b="1" u="sng" dirty="0"/>
          </a:p>
        </p:txBody>
      </p:sp>
      <p:pic>
        <p:nvPicPr>
          <p:cNvPr id="4" name="Imagen 3" descr="Un grupo de personas posando delante de una multitud de gente&#10;&#10;Descripción generada automáticamente">
            <a:extLst>
              <a:ext uri="{FF2B5EF4-FFF2-40B4-BE49-F238E27FC236}">
                <a16:creationId xmlns:a16="http://schemas.microsoft.com/office/drawing/2014/main" id="{71966290-F63B-4C05-AF73-282423EC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6528" b="10101"/>
          <a:stretch/>
        </p:blipFill>
        <p:spPr>
          <a:xfrm>
            <a:off x="584763" y="2386006"/>
            <a:ext cx="4275267" cy="180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Imagen que contiene persona, hombre, sostener, parado&#10;&#10;Descripción generada automáticamente">
            <a:extLst>
              <a:ext uri="{FF2B5EF4-FFF2-40B4-BE49-F238E27FC236}">
                <a16:creationId xmlns:a16="http://schemas.microsoft.com/office/drawing/2014/main" id="{55306F14-5EF7-4EB5-B1FA-AADF9749D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7" y="2386006"/>
            <a:ext cx="2987824" cy="199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Imagen que contiene persona, parado, edificio, gente&#10;&#10;Descripción generada automáticamente">
            <a:extLst>
              <a:ext uri="{FF2B5EF4-FFF2-40B4-BE49-F238E27FC236}">
                <a16:creationId xmlns:a16="http://schemas.microsoft.com/office/drawing/2014/main" id="{2536F9C3-301A-42B1-A514-2514E507E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0" y="4474621"/>
            <a:ext cx="3131840" cy="20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 descr="Imagen que contiene persona, hombre, parado, gente&#10;&#10;Descripción generada automáticamente">
            <a:extLst>
              <a:ext uri="{FF2B5EF4-FFF2-40B4-BE49-F238E27FC236}">
                <a16:creationId xmlns:a16="http://schemas.microsoft.com/office/drawing/2014/main" id="{1E853ABF-657A-4EAD-B91F-50126C58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7" y="4594633"/>
            <a:ext cx="2771800" cy="184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66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2B829F-F492-4B30-8356-04CDEF41DDCC}"/>
              </a:ext>
            </a:extLst>
          </p:cNvPr>
          <p:cNvGrpSpPr/>
          <p:nvPr/>
        </p:nvGrpSpPr>
        <p:grpSpPr>
          <a:xfrm>
            <a:off x="0" y="0"/>
            <a:ext cx="9144000" cy="1227564"/>
            <a:chOff x="0" y="0"/>
            <a:chExt cx="9144000" cy="1227564"/>
          </a:xfrm>
        </p:grpSpPr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5EFA0B2D-8F5C-415D-9EA3-A52A87680BF5}"/>
                </a:ext>
              </a:extLst>
            </p:cNvPr>
            <p:cNvSpPr txBox="1"/>
            <p:nvPr/>
          </p:nvSpPr>
          <p:spPr>
            <a:xfrm>
              <a:off x="0" y="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dirty="0"/>
            </a:p>
            <a:p>
              <a:pPr algn="r"/>
              <a:r>
                <a:rPr lang="es-MX" dirty="0"/>
                <a:t>Secretaría de Cultura</a:t>
              </a:r>
            </a:p>
            <a:p>
              <a:pPr algn="r"/>
              <a:r>
                <a:rPr lang="es-MX" b="1" dirty="0">
                  <a:solidFill>
                    <a:srgbClr val="0070C0"/>
                  </a:solidFill>
                </a:rPr>
                <a:t>Fomento a la Lectura</a:t>
              </a:r>
              <a:endParaRPr lang="es-MX" dirty="0"/>
            </a:p>
          </p:txBody>
        </p:sp>
        <p:pic>
          <p:nvPicPr>
            <p:cNvPr id="11" name="Picture 2" descr="La imagen puede contener: texto que dice &quot;H Secretaría de Cultura Hidalgo crece contigo&quot;">
              <a:extLst>
                <a:ext uri="{FF2B5EF4-FFF2-40B4-BE49-F238E27FC236}">
                  <a16:creationId xmlns:a16="http://schemas.microsoft.com/office/drawing/2014/main" id="{E36BB6A9-F54E-464F-8922-897ED47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86660"/>
              <a:ext cx="1040904" cy="104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58FC2-BE4B-425B-A07A-EBD8CEA2980E}"/>
              </a:ext>
            </a:extLst>
          </p:cNvPr>
          <p:cNvSpPr/>
          <p:nvPr/>
        </p:nvSpPr>
        <p:spPr>
          <a:xfrm>
            <a:off x="877053" y="1419197"/>
            <a:ext cx="567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/>
              <a:t>Adquisición de libros para salas y círculos de lectura</a:t>
            </a:r>
          </a:p>
        </p:txBody>
      </p:sp>
      <p:pic>
        <p:nvPicPr>
          <p:cNvPr id="15" name="Imagen 14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679A362C-1312-486E-B9FA-94862653B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1" y="1844824"/>
            <a:ext cx="3204356" cy="213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100C77F3-C8CF-44B7-8EEB-0FF596D78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55" y="1844824"/>
            <a:ext cx="3348374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B3583FE8-2D3D-4A2E-A7E5-FCF23A1B5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78" y="4248891"/>
            <a:ext cx="3348374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Imagen que contiene persona, tabla, grupo, gente&#10;&#10;Descripción generada automáticamente">
            <a:extLst>
              <a:ext uri="{FF2B5EF4-FFF2-40B4-BE49-F238E27FC236}">
                <a16:creationId xmlns:a16="http://schemas.microsoft.com/office/drawing/2014/main" id="{3ECACB98-0629-45D7-932D-5069A0FE7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5" y="4173083"/>
            <a:ext cx="3204356" cy="240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41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18084</TotalTime>
  <Words>619</Words>
  <Application>Microsoft Office PowerPoint</Application>
  <PresentationFormat>Presentación en pantalla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Giovanni Acua Reyes</dc:creator>
  <cp:lastModifiedBy>DGByFE</cp:lastModifiedBy>
  <cp:revision>202</cp:revision>
  <cp:lastPrinted>2018-10-23T18:46:06Z</cp:lastPrinted>
  <dcterms:created xsi:type="dcterms:W3CDTF">2018-09-13T15:18:38Z</dcterms:created>
  <dcterms:modified xsi:type="dcterms:W3CDTF">2021-02-17T00:30:40Z</dcterms:modified>
</cp:coreProperties>
</file>